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75" r:id="rId9"/>
    <p:sldId id="257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90" r:id="rId21"/>
    <p:sldId id="291" r:id="rId22"/>
    <p:sldId id="292" r:id="rId23"/>
    <p:sldId id="293" r:id="rId24"/>
    <p:sldId id="301" r:id="rId25"/>
    <p:sldId id="294" r:id="rId26"/>
    <p:sldId id="295" r:id="rId27"/>
    <p:sldId id="297" r:id="rId28"/>
    <p:sldId id="298" r:id="rId29"/>
    <p:sldId id="277" r:id="rId30"/>
    <p:sldId id="280" r:id="rId31"/>
    <p:sldId id="281" r:id="rId32"/>
    <p:sldId id="289" r:id="rId33"/>
    <p:sldId id="283" r:id="rId34"/>
    <p:sldId id="284" r:id="rId35"/>
    <p:sldId id="282" r:id="rId36"/>
    <p:sldId id="299" r:id="rId37"/>
    <p:sldId id="278" r:id="rId38"/>
    <p:sldId id="279" r:id="rId39"/>
    <p:sldId id="296" r:id="rId40"/>
    <p:sldId id="302" r:id="rId41"/>
    <p:sldId id="265" r:id="rId42"/>
    <p:sldId id="286" r:id="rId43"/>
    <p:sldId id="288" r:id="rId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jpeg>
</file>

<file path=ppt/media/image48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440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932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301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0963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8774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912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441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04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98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452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854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5BC13-1403-4CBE-A5F5-F32727F9128D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7F8AB-DEF4-42CA-AD2D-97A4D08D3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417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richzhang.github.io/colorization/resources/images/exs_sel_aa.jpg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A Survey to Self-Supervised Learning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Naiyan</a:t>
            </a:r>
            <a:r>
              <a:rPr lang="en-US" altLang="zh-CN" dirty="0" smtClean="0"/>
              <a:t> Wang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125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Context is ubiquitous in CV/NLP</a:t>
            </a:r>
          </a:p>
          <a:p>
            <a:pPr lvl="1"/>
            <a:r>
              <a:rPr lang="zh-CN" altLang="en-US" dirty="0" smtClean="0"/>
              <a:t>管中窥豹 </a:t>
            </a:r>
            <a:r>
              <a:rPr lang="en-US" altLang="zh-CN" dirty="0" smtClean="0"/>
              <a:t>&amp; </a:t>
            </a:r>
            <a:r>
              <a:rPr lang="zh-CN" altLang="en-US" dirty="0" smtClean="0"/>
              <a:t>断章取义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Cat or hair?</a:t>
            </a:r>
          </a:p>
          <a:p>
            <a:pPr lvl="1"/>
            <a:r>
              <a:rPr lang="en-US" altLang="zh-CN" dirty="0" smtClean="0"/>
              <a:t>Beyond using it to improve performance, can you use it as supervision directly?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843" y="3491041"/>
            <a:ext cx="7007270" cy="247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508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Word2Vec: 1-dim context in NLP</a:t>
            </a:r>
          </a:p>
        </p:txBody>
      </p:sp>
      <p:pic>
        <p:nvPicPr>
          <p:cNvPr id="1026" name="Picture 2" descr="https://deeplearning4j.org/img/word2vec_diagram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3237" y="2710249"/>
            <a:ext cx="5382106" cy="3133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7939971" y="6311900"/>
            <a:ext cx="37317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/>
              <a:t>https://deeplearning4j.org/img/word2vec_diagrams.png</a:t>
            </a:r>
          </a:p>
        </p:txBody>
      </p:sp>
    </p:spTree>
    <p:extLst>
      <p:ext uri="{BB962C8B-B14F-4D97-AF65-F5344CB8AC3E}">
        <p14:creationId xmlns:p14="http://schemas.microsoft.com/office/powerpoint/2010/main" val="1145640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Solving the Jigsaw</a:t>
            </a:r>
          </a:p>
          <a:p>
            <a:pPr lvl="1"/>
            <a:r>
              <a:rPr lang="en-US" altLang="zh-CN" dirty="0" smtClean="0"/>
              <a:t>Predict relative positions of patches</a:t>
            </a:r>
          </a:p>
          <a:p>
            <a:pPr lvl="1"/>
            <a:r>
              <a:rPr lang="en-US" altLang="zh-CN" dirty="0" smtClean="0"/>
              <a:t>You have to understand the object to solve this problem!</a:t>
            </a:r>
          </a:p>
          <a:p>
            <a:pPr lvl="1"/>
            <a:r>
              <a:rPr lang="en-US" altLang="zh-CN" dirty="0" smtClean="0"/>
              <a:t>Be aware of trivial solution! CNN is especially good at it</a:t>
            </a:r>
            <a:endParaRPr lang="zh-CN" altLang="en-US" dirty="0"/>
          </a:p>
        </p:txBody>
      </p:sp>
      <p:pic>
        <p:nvPicPr>
          <p:cNvPr id="2050" name="Picture 2" descr="teaser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678923"/>
            <a:ext cx="8367584" cy="2108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6699422" y="6081067"/>
            <a:ext cx="53628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</a:rPr>
              <a:t>Carl </a:t>
            </a:r>
            <a:r>
              <a:rPr lang="en-US" altLang="zh-CN" sz="1200" dirty="0" err="1">
                <a:solidFill>
                  <a:srgbClr val="000000"/>
                </a:solidFill>
                <a:latin typeface="Arial" panose="020B0604020202020204" pitchFamily="34" charset="0"/>
              </a:rPr>
              <a:t>Doersch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en-US" altLang="zh-CN" sz="1200" dirty="0" err="1">
                <a:solidFill>
                  <a:srgbClr val="000000"/>
                </a:solidFill>
                <a:latin typeface="Arial" panose="020B0604020202020204" pitchFamily="34" charset="0"/>
              </a:rPr>
              <a:t>Abhinav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</a:rPr>
              <a:t> Gupta, and Alexei A. </a:t>
            </a:r>
            <a:r>
              <a:rPr lang="en-US" altLang="zh-CN" sz="1200" dirty="0" err="1">
                <a:solidFill>
                  <a:srgbClr val="000000"/>
                </a:solidFill>
                <a:latin typeface="Arial" panose="020B0604020202020204" pitchFamily="34" charset="0"/>
              </a:rPr>
              <a:t>Efros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</a:rPr>
              <a:t>. </a:t>
            </a:r>
            <a:r>
              <a:rPr lang="en-US" altLang="zh-CN" sz="1200" b="1" dirty="0">
                <a:solidFill>
                  <a:srgbClr val="000000"/>
                </a:solidFill>
                <a:latin typeface="Arial" panose="020B0604020202020204" pitchFamily="34" charset="0"/>
              </a:rPr>
              <a:t>Unsupervised Visual Representation Learning by Context Prediction.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</a:rPr>
              <a:t> In </a:t>
            </a:r>
            <a:r>
              <a:rPr lang="en-US" altLang="zh-CN" sz="1200" i="1" dirty="0">
                <a:solidFill>
                  <a:srgbClr val="000000"/>
                </a:solidFill>
                <a:latin typeface="Arial" panose="020B0604020202020204" pitchFamily="34" charset="0"/>
              </a:rPr>
              <a:t>ICCV 2015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90051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Solving the Jigsaw</a:t>
            </a:r>
          </a:p>
          <a:p>
            <a:pPr lvl="1"/>
            <a:r>
              <a:rPr lang="en-US" altLang="zh-CN" dirty="0" smtClean="0"/>
              <a:t>Use stronger supervision, solve the real jigsaw problem</a:t>
            </a:r>
          </a:p>
          <a:p>
            <a:pPr lvl="1"/>
            <a:r>
              <a:rPr lang="en-US" altLang="zh-CN" dirty="0" smtClean="0"/>
              <a:t>Harder proble</a:t>
            </a:r>
            <a:r>
              <a:rPr lang="en-US" altLang="zh-CN" dirty="0"/>
              <a:t>m</a:t>
            </a:r>
            <a:r>
              <a:rPr lang="en-US" altLang="zh-CN" dirty="0" smtClean="0"/>
              <a:t>, better performance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678" y="3102974"/>
            <a:ext cx="9630735" cy="307764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799589" y="617696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Noroozi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M., &amp;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Favaro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P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  Unsupervised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learning of visual representations by solving jigsaw puzzles. In </a:t>
            </a:r>
            <a:r>
              <a:rPr lang="en-US" altLang="zh-CN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ECCV 2016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029206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Solving the Jigsaw</a:t>
            </a:r>
          </a:p>
          <a:p>
            <a:pPr lvl="1"/>
            <a:r>
              <a:rPr lang="en-US" altLang="zh-CN" dirty="0" smtClean="0"/>
              <a:t>Visualization of filters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799589" y="617696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Noroozi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M., &amp;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Favaro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P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  Unsupervised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learning of visual representations by solving jigsaw puzzles. In </a:t>
            </a:r>
            <a:r>
              <a:rPr lang="en-US" altLang="zh-CN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ECCV 2016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zh-CN" altLang="en-US" sz="1200" dirty="0"/>
          </a:p>
        </p:txBody>
      </p:sp>
      <p:pic>
        <p:nvPicPr>
          <p:cNvPr id="3074" name="Picture 2" descr="https://lh4.googleusercontent.com/fNXFBcl0RbPFFIITx3DdszZgZ3JfR0hSNqeOIAUFjezFlPoBBFUC_umQB_-zcK9dbk2JkwmG5A9Pi-5IifX0csd25M0Xs7po_954MS_4NhWUR6bh6XU6QnRT6OH0rIhPznq6AFW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7012" y="2699085"/>
            <a:ext cx="7217976" cy="3342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53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Why not directly predict the missing parts?</a:t>
            </a:r>
          </a:p>
          <a:p>
            <a:pPr lvl="1"/>
            <a:r>
              <a:rPr lang="en-US" altLang="zh-CN" dirty="0" smtClean="0"/>
              <a:t>With the advancement of adversarial loss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254" y="2996404"/>
            <a:ext cx="8810625" cy="261937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219566" y="6081067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Deepak Pathak, Philipp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Krahenbuhl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Jeff Donahue, Trevor Darrell and Alexei A.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Efros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. Context Encoders: Feature Learning by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Inpainting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. In </a:t>
            </a:r>
            <a:r>
              <a:rPr lang="en-US" altLang="zh-CN" sz="1200" i="1" dirty="0">
                <a:solidFill>
                  <a:srgbClr val="222222"/>
                </a:solidFill>
                <a:latin typeface="Arial" panose="020B0604020202020204" pitchFamily="34" charset="0"/>
              </a:rPr>
              <a:t>CVPR 2016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zh-CN" alt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986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Colorization</a:t>
            </a:r>
          </a:p>
          <a:p>
            <a:pPr lvl="1"/>
            <a:r>
              <a:rPr lang="en-US" altLang="zh-CN" dirty="0" smtClean="0"/>
              <a:t>You have to know what the object is before you predict its color</a:t>
            </a:r>
          </a:p>
          <a:p>
            <a:pPr lvl="1"/>
            <a:r>
              <a:rPr lang="en-US" altLang="zh-CN" dirty="0" smtClean="0"/>
              <a:t>E.g. Apple is red/green, sky is blue, etc.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5939481" y="6311900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Zhang, R., Isola, P., &amp;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Efros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A. A. 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Colorful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image colorization. In </a:t>
            </a:r>
            <a:r>
              <a:rPr lang="en-US" altLang="zh-CN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ECCV 2016</a:t>
            </a:r>
            <a:endParaRPr lang="zh-CN" altLang="en-US" sz="1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689" y="3170667"/>
            <a:ext cx="9442622" cy="267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78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Colorization</a:t>
            </a:r>
          </a:p>
          <a:p>
            <a:pPr lvl="1"/>
            <a:r>
              <a:rPr lang="en-US" altLang="zh-CN" dirty="0" smtClean="0"/>
              <a:t>It is important how to interpret your work!</a:t>
            </a:r>
          </a:p>
          <a:p>
            <a:pPr lvl="1"/>
            <a:r>
              <a:rPr lang="en-US" altLang="zh-CN" dirty="0" smtClean="0"/>
              <a:t>Example colorization of </a:t>
            </a:r>
            <a:r>
              <a:rPr lang="en-US" altLang="zh-CN" dirty="0">
                <a:hlinkClick r:id="rId2"/>
              </a:rPr>
              <a:t>Ansel </a:t>
            </a:r>
            <a:r>
              <a:rPr lang="en-US" altLang="zh-CN" dirty="0" smtClean="0">
                <a:hlinkClick r:id="rId2"/>
              </a:rPr>
              <a:t>Adams</a:t>
            </a:r>
            <a:r>
              <a:rPr lang="en-US" altLang="zh-CN" dirty="0" smtClean="0"/>
              <a:t>’s B&amp;W photos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315" y="3488018"/>
            <a:ext cx="10159485" cy="19950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939481" y="6311900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Zhang, R., Isola, P., &amp;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Efros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A. A. 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Colorful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image colorization. In </a:t>
            </a:r>
            <a:r>
              <a:rPr lang="en-US" altLang="zh-CN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ECCV 2016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805377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Colorization</a:t>
            </a:r>
          </a:p>
          <a:p>
            <a:pPr lvl="1"/>
            <a:r>
              <a:rPr lang="en-US" altLang="zh-CN" dirty="0" smtClean="0"/>
              <a:t>Stronger supervision, cross-supervision of different parts of data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358" y="3016908"/>
            <a:ext cx="4840442" cy="250743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718" y="3016908"/>
            <a:ext cx="4968441" cy="213852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890054" y="6176962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Zhang, R., Isola, P., &amp;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Efros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A. A. 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Split-Brain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Autoencoders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: Unsupervised Learning by Cross-Channel Prediction. </a:t>
            </a:r>
            <a:r>
              <a:rPr lang="en-US" altLang="zh-CN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In CVPR 2017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54651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Video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Video can provide rich information</a:t>
            </a:r>
          </a:p>
          <a:p>
            <a:pPr lvl="1"/>
            <a:r>
              <a:rPr lang="en-US" altLang="zh-CN" dirty="0" smtClean="0"/>
              <a:t>Temporal continuity</a:t>
            </a:r>
          </a:p>
          <a:p>
            <a:pPr lvl="1"/>
            <a:r>
              <a:rPr lang="en-US" altLang="zh-CN" dirty="0" smtClean="0"/>
              <a:t>Motion consistency</a:t>
            </a:r>
          </a:p>
          <a:p>
            <a:pPr lvl="1"/>
            <a:r>
              <a:rPr lang="en-US" altLang="zh-CN" dirty="0" smtClean="0"/>
              <a:t>Action order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7692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Paradigm of Learning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Supervised Learning &amp; Unsupervised Learning</a:t>
            </a:r>
          </a:p>
          <a:p>
            <a:pPr lvl="1"/>
            <a:r>
              <a:rPr lang="en-US" altLang="zh-CN" dirty="0" smtClean="0"/>
              <a:t>Given desired output vs. No guidance at all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797048" y="6176963"/>
            <a:ext cx="49810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smtClean="0"/>
              <a:t>http://oliviaklose.azurewebsites.net/content/images/2015/02/2-supervised-vs-unsupervised-1.png</a:t>
            </a:r>
            <a:endParaRPr lang="zh-CN" altLang="en-US" sz="1200" dirty="0"/>
          </a:p>
        </p:txBody>
      </p:sp>
      <p:pic>
        <p:nvPicPr>
          <p:cNvPr id="7" name="Picture 2" descr="http://oliviaklose.azurewebsites.net/content/images/2015/02/2-supervised-vs-unsupervised-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394" y="2901089"/>
            <a:ext cx="7133716" cy="314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5283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Slow feature</a:t>
            </a:r>
          </a:p>
          <a:p>
            <a:pPr lvl="1"/>
            <a:r>
              <a:rPr lang="en-US" dirty="0" smtClean="0"/>
              <a:t>Neighborhood frames should have similar features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947" y="3845927"/>
            <a:ext cx="5806162" cy="13851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947" y="3213142"/>
            <a:ext cx="7543466" cy="40656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749637" y="6059240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smtClean="0">
                <a:solidFill>
                  <a:srgbClr val="222222"/>
                </a:solidFill>
                <a:latin typeface="Arial" panose="020B0604020202020204" pitchFamily="34" charset="0"/>
              </a:rPr>
              <a:t>Wiskott, L., &amp; Sejnowski, T. J. (2002). Slow feature analysis: Unsupervised learning of invariances. </a:t>
            </a:r>
            <a:r>
              <a:rPr lang="en-US" sz="1200" i="1" smtClean="0">
                <a:solidFill>
                  <a:srgbClr val="222222"/>
                </a:solidFill>
                <a:latin typeface="Arial" panose="020B0604020202020204" pitchFamily="34" charset="0"/>
              </a:rPr>
              <a:t>Neural computation</a:t>
            </a:r>
            <a:r>
              <a:rPr lang="en-US" sz="1200" smtClean="0">
                <a:solidFill>
                  <a:srgbClr val="222222"/>
                </a:solidFill>
                <a:latin typeface="Arial" panose="020B0604020202020204" pitchFamily="34" charset="0"/>
              </a:rPr>
              <a:t>, </a:t>
            </a:r>
            <a:r>
              <a:rPr lang="en-US" sz="1200" i="1" smtClean="0">
                <a:solidFill>
                  <a:srgbClr val="222222"/>
                </a:solidFill>
                <a:latin typeface="Arial" panose="020B0604020202020204" pitchFamily="34" charset="0"/>
              </a:rPr>
              <a:t>14</a:t>
            </a:r>
            <a:r>
              <a:rPr lang="en-US" sz="1200" smtClean="0">
                <a:solidFill>
                  <a:srgbClr val="222222"/>
                </a:solidFill>
                <a:latin typeface="Arial" panose="020B0604020202020204" pitchFamily="34" charset="0"/>
              </a:rPr>
              <a:t>(4), 715-770.</a:t>
            </a: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5749637" y="559757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Mobahi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H., 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Collobert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R., &amp; Weston, J. 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Deep 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learning from temporal coherence in video. In </a:t>
            </a:r>
            <a:r>
              <a:rPr lang="en-US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ICML 2009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580130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Slow and steady feature</a:t>
            </a:r>
          </a:p>
          <a:p>
            <a:pPr lvl="1"/>
            <a:r>
              <a:rPr lang="en-US" dirty="0" smtClean="0"/>
              <a:t>Not only similar, but also smooth</a:t>
            </a:r>
          </a:p>
          <a:p>
            <a:pPr lvl="1"/>
            <a:r>
              <a:rPr lang="en-US" dirty="0" smtClean="0"/>
              <a:t>Extend to triplet setting (Not triplet loss!)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5516" y="3144151"/>
            <a:ext cx="5219048" cy="17142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208" y="4993374"/>
            <a:ext cx="7839958" cy="3594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5208" y="5462589"/>
            <a:ext cx="4960917" cy="58884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755991" y="6127391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Jayaraman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D., &amp; 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Grauman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K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 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Slow and steady feature analysis: higher order temporal coherence in video. In </a:t>
            </a:r>
            <a:r>
              <a:rPr lang="en-US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CVPR 2016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726218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corresponding pairs using visual tracking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785262" y="6044700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Wang, X., &amp; Gupta, A. (2015). Unsupervised learning of visual representations using videos. In </a:t>
            </a:r>
            <a:r>
              <a:rPr lang="en-US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ICCV2015</a:t>
            </a:r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079" y="3222007"/>
            <a:ext cx="4990016" cy="16892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483" y="2589522"/>
            <a:ext cx="4935558" cy="295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4564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Directly predict motion</a:t>
            </a:r>
          </a:p>
          <a:p>
            <a:pPr lvl="1"/>
            <a:r>
              <a:rPr lang="en-US" dirty="0"/>
              <a:t>Motion is not predictable by its </a:t>
            </a:r>
            <a:r>
              <a:rPr lang="en-US" dirty="0" smtClean="0"/>
              <a:t>nature</a:t>
            </a:r>
          </a:p>
          <a:p>
            <a:pPr lvl="1"/>
            <a:r>
              <a:rPr lang="en-US" dirty="0" smtClean="0"/>
              <a:t>The ultimate goal is not to predict </a:t>
            </a:r>
            <a:r>
              <a:rPr lang="en-US" dirty="0" smtClean="0">
                <a:solidFill>
                  <a:srgbClr val="FF0000"/>
                </a:solidFill>
              </a:rPr>
              <a:t>instance</a:t>
            </a:r>
            <a:r>
              <a:rPr lang="en-US" dirty="0" smtClean="0"/>
              <a:t> motion, but to learn common motion of visually similar objects</a:t>
            </a:r>
          </a:p>
        </p:txBody>
      </p:sp>
      <p:sp>
        <p:nvSpPr>
          <p:cNvPr id="4" name="Rectangle 3"/>
          <p:cNvSpPr/>
          <p:nvPr/>
        </p:nvSpPr>
        <p:spPr>
          <a:xfrm>
            <a:off x="5731823" y="6311900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Walker, J., Gupta, A., &amp; Hebert, M. 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Dense 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optical flow prediction from a static image. In </a:t>
            </a:r>
            <a:r>
              <a:rPr lang="en-US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ICCV 2015</a:t>
            </a:r>
            <a:endParaRPr 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940" y="3501538"/>
            <a:ext cx="7649544" cy="229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118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pose should have similar motion</a:t>
            </a:r>
          </a:p>
          <a:p>
            <a:pPr lvl="1"/>
            <a:r>
              <a:rPr lang="en-US" dirty="0" smtClean="0"/>
              <a:t>Learning appearance transformation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809013" y="6252522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 err="1"/>
              <a:t>Purushwalkam</a:t>
            </a:r>
            <a:r>
              <a:rPr lang="en-US" sz="1200" dirty="0"/>
              <a:t>, S., &amp; Gupta, A. Pose from Action: Unsupervised Learning of Pose Features based on Motion.  In </a:t>
            </a:r>
            <a:r>
              <a:rPr lang="en-US" sz="1200" i="1" dirty="0"/>
              <a:t>ECCVW 2016</a:t>
            </a:r>
            <a:r>
              <a:rPr lang="en-US" sz="1200" dirty="0"/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993" y="2714573"/>
            <a:ext cx="4388162" cy="27859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4913" y="2644230"/>
            <a:ext cx="4516012" cy="305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1384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the temporal order of a video correct?</a:t>
            </a:r>
          </a:p>
          <a:p>
            <a:pPr lvl="1"/>
            <a:r>
              <a:rPr lang="en-US" dirty="0" smtClean="0"/>
              <a:t>Encode the cause and effect of action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928" y="2752130"/>
            <a:ext cx="8557031" cy="302148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046519" y="6081067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Misra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I., 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Zitnick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C. L., &amp; Hebert, M. 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Shuffle 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and learn: unsupervised learning using temporal order verification. In </a:t>
            </a:r>
            <a:r>
              <a:rPr lang="en-US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ECCV 2016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40041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the temporal order of a video correct?</a:t>
            </a:r>
          </a:p>
          <a:p>
            <a:pPr lvl="1"/>
            <a:r>
              <a:rPr lang="en-US" dirty="0" smtClean="0"/>
              <a:t>Find the odd sequence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884" y="2776625"/>
            <a:ext cx="6200313" cy="314085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75268" y="607587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Fernando, B., Bilen, H., 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Gavves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E., &amp; Gould, S. 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Self-Supervised 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Video Representation Learning With Odd-One-Out Networks. </a:t>
            </a:r>
            <a:r>
              <a:rPr lang="en-US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In CVPR2017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556740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Multi-view</a:t>
            </a:r>
          </a:p>
          <a:p>
            <a:pPr lvl="1"/>
            <a:r>
              <a:rPr lang="en-US" dirty="0" smtClean="0"/>
              <a:t>Same action, but different view</a:t>
            </a:r>
          </a:p>
          <a:p>
            <a:pPr lvl="1"/>
            <a:r>
              <a:rPr lang="en-US" dirty="0" smtClean="0"/>
              <a:t>View and pose invariant </a:t>
            </a:r>
            <a:r>
              <a:rPr lang="en-US" dirty="0" err="1" smtClean="0"/>
              <a:t>fetures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929" y="3053226"/>
            <a:ext cx="3708908" cy="29401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1699" y="2956956"/>
            <a:ext cx="2179575" cy="303646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177148" y="6130176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Sermanet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P., Lynch, C., Hsu, J., &amp; Levine, S. 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Time-Contrastive 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Networks: Self-Supervised Learning from Multi-View Observation. </a:t>
            </a:r>
            <a:r>
              <a:rPr lang="en-US" sz="1200" i="1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sz="1200" i="1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arXiv:1704.06888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10683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 smtClean="0"/>
              <a:t>The world is rigid, or at least piecewise rigid</a:t>
            </a:r>
          </a:p>
          <a:p>
            <a:pPr lvl="1"/>
            <a:r>
              <a:rPr lang="en-US" dirty="0" smtClean="0"/>
              <a:t>Motion provide evidence of how pixels move together</a:t>
            </a:r>
          </a:p>
          <a:p>
            <a:pPr lvl="1"/>
            <a:r>
              <a:rPr lang="en-US" dirty="0" smtClean="0"/>
              <a:t>The pixels move together are likely to form an object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645" y="2892643"/>
            <a:ext cx="4337799" cy="317564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022770" y="617696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Pathak, D., 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Girshick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R., 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Dollár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P., Darrell, T., &amp; 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Hariharan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B. 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Learning 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Features by Watching Objects Move. </a:t>
            </a:r>
            <a:r>
              <a:rPr lang="en-US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In CVPR 2017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231663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Cross-Modality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In some applications, it is easy to collect and align the data from several modalities</a:t>
            </a:r>
          </a:p>
          <a:p>
            <a:pPr lvl="1"/>
            <a:r>
              <a:rPr lang="en-US" altLang="zh-CN" dirty="0" smtClean="0"/>
              <a:t>Lidar &amp; GPS/IMU &amp; Camera</a:t>
            </a:r>
          </a:p>
          <a:p>
            <a:pPr lvl="1"/>
            <a:r>
              <a:rPr lang="en-US" altLang="zh-CN" dirty="0" smtClean="0"/>
              <a:t>RGB &amp; D</a:t>
            </a:r>
          </a:p>
          <a:p>
            <a:pPr lvl="1"/>
            <a:r>
              <a:rPr lang="en-US" altLang="zh-CN" dirty="0" smtClean="0"/>
              <a:t>Image &amp; Text</a:t>
            </a:r>
          </a:p>
          <a:p>
            <a:r>
              <a:rPr lang="en-US" altLang="zh-CN" dirty="0" smtClean="0"/>
              <a:t>How to utilize them for cross-supervision?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5841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Paradigm of Learning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In Between…</a:t>
            </a:r>
          </a:p>
          <a:p>
            <a:pPr lvl="1"/>
            <a:r>
              <a:rPr lang="en-US" altLang="zh-CN" dirty="0" smtClean="0"/>
              <a:t>Semi-Supervised Learning</a:t>
            </a:r>
          </a:p>
          <a:p>
            <a:pPr lvl="2"/>
            <a:r>
              <a:rPr lang="en-US" altLang="zh-CN" dirty="0" smtClean="0"/>
              <a:t>Mix labeled and unlabeled data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962" y="3360927"/>
            <a:ext cx="7458075" cy="22669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096000" y="6173400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200" dirty="0" smtClean="0"/>
              <a:t>https://openi.nlm.nih.gov/imgs/512/371/4299091/PMC4299091_sensors-14-23871f4.png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647943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Cross-Modality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Ego-motion</a:t>
            </a:r>
          </a:p>
          <a:p>
            <a:pPr lvl="1"/>
            <a:r>
              <a:rPr lang="en-US" altLang="zh-CN" dirty="0" smtClean="0"/>
              <a:t>“We </a:t>
            </a:r>
            <a:r>
              <a:rPr lang="en-US" altLang="zh-CN" dirty="0"/>
              <a:t>move in order to see and we see in order to move” </a:t>
            </a:r>
            <a:r>
              <a:rPr lang="en-US" altLang="zh-CN" dirty="0" smtClean="0"/>
              <a:t>- J.J Gibson</a:t>
            </a:r>
          </a:p>
          <a:p>
            <a:pPr lvl="1"/>
            <a:r>
              <a:rPr lang="en-US" altLang="zh-CN" dirty="0" smtClean="0"/>
              <a:t>Ego-motion data is easy to collect</a:t>
            </a:r>
          </a:p>
          <a:p>
            <a:pPr lvl="1"/>
            <a:r>
              <a:rPr lang="en-US" altLang="zh-CN" dirty="0" smtClean="0"/>
              <a:t>Siamese CNN to predict camera translation &amp; Rotation along 3-axises. (Visual </a:t>
            </a:r>
            <a:r>
              <a:rPr lang="en-US" altLang="zh-CN" dirty="0" err="1" smtClean="0"/>
              <a:t>Odometry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647936" y="6311900"/>
            <a:ext cx="49756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/>
              <a:t>Agrawal, P., </a:t>
            </a:r>
            <a:r>
              <a:rPr lang="en-US" altLang="zh-CN" sz="1200" dirty="0" err="1"/>
              <a:t>Carreira</a:t>
            </a:r>
            <a:r>
              <a:rPr lang="en-US" altLang="zh-CN" sz="1200" dirty="0"/>
              <a:t>, J., &amp; Malik, J</a:t>
            </a:r>
            <a:r>
              <a:rPr lang="en-US" altLang="zh-CN" sz="1200" dirty="0" smtClean="0"/>
              <a:t>. </a:t>
            </a:r>
            <a:r>
              <a:rPr lang="en-US" altLang="zh-CN" sz="1200" dirty="0"/>
              <a:t>Learning to see by moving. In </a:t>
            </a:r>
            <a:r>
              <a:rPr lang="en-US" altLang="zh-CN" sz="1200" i="1" dirty="0" smtClean="0"/>
              <a:t>ICCV 2015</a:t>
            </a:r>
            <a:endParaRPr lang="zh-CN" altLang="en-US" sz="1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0222" y="3640356"/>
            <a:ext cx="4315726" cy="259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2367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Cross-Modality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Ego-motion</a:t>
            </a:r>
          </a:p>
          <a:p>
            <a:pPr lvl="1"/>
            <a:r>
              <a:rPr lang="en-US" altLang="zh-CN" dirty="0" smtClean="0"/>
              <a:t>Learning </a:t>
            </a:r>
            <a:r>
              <a:rPr lang="en-US" altLang="zh-CN" dirty="0"/>
              <a:t>features that are </a:t>
            </a:r>
            <a:r>
              <a:rPr lang="en-US" altLang="zh-CN" dirty="0" err="1" smtClean="0"/>
              <a:t>equivariant</a:t>
            </a:r>
            <a:r>
              <a:rPr lang="en-US" altLang="zh-CN" dirty="0" smtClean="0"/>
              <a:t> to ego-motion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096000" y="6008641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Jayaraman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D., &amp;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Grauman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K. 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Learning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image representations tied to ego-motion. In </a:t>
            </a:r>
            <a:r>
              <a:rPr lang="en-US" altLang="zh-CN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ICCV 2015</a:t>
            </a:r>
            <a:endParaRPr lang="zh-CN" altLang="en-US" sz="12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635" y="2982916"/>
            <a:ext cx="10106796" cy="273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5031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Cross-Modality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Ego-motion</a:t>
            </a:r>
          </a:p>
          <a:p>
            <a:pPr lvl="1"/>
            <a:r>
              <a:rPr lang="en-US" altLang="zh-CN" dirty="0" smtClean="0"/>
              <a:t>Siamese networks with contrastive loss</a:t>
            </a:r>
          </a:p>
          <a:p>
            <a:pPr lvl="1"/>
            <a:r>
              <a:rPr lang="en-US" altLang="zh-CN" dirty="0" err="1" smtClean="0"/>
              <a:t>M_g</a:t>
            </a:r>
            <a:r>
              <a:rPr lang="en-US" altLang="zh-CN" dirty="0" smtClean="0"/>
              <a:t> is the transformation matrix specified by the external sensors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096000" y="6008641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Jayaraman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D., &amp;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Grauman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K. 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Learning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image representations tied to ego-motion. In </a:t>
            </a:r>
            <a:r>
              <a:rPr lang="en-US" altLang="zh-CN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ICCV 2015</a:t>
            </a:r>
            <a:endParaRPr lang="zh-CN" altLang="en-US" sz="1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3487545"/>
            <a:ext cx="4914900" cy="6286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0" y="4183663"/>
            <a:ext cx="5638800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0785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Cross-Modality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60865"/>
            <a:ext cx="10515600" cy="4351338"/>
          </a:xfrm>
        </p:spPr>
        <p:txBody>
          <a:bodyPr/>
          <a:lstStyle/>
          <a:p>
            <a:r>
              <a:rPr lang="en-US" altLang="zh-CN" dirty="0" smtClean="0"/>
              <a:t>Acoustics -&gt; RGB</a:t>
            </a:r>
          </a:p>
          <a:p>
            <a:pPr lvl="1"/>
            <a:r>
              <a:rPr lang="en-US" altLang="zh-CN" dirty="0" smtClean="0"/>
              <a:t>Similar events should have similar sound.</a:t>
            </a:r>
          </a:p>
          <a:p>
            <a:pPr lvl="1"/>
            <a:r>
              <a:rPr lang="en-US" altLang="zh-CN" dirty="0" smtClean="0"/>
              <a:t>Naturally cluster the videos.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766487" y="617696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Owens, A., Wu, J., McDermott, J. H., Freeman, W. T., &amp;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Torralba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A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 Ambient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sound provides supervision for visual learning. In </a:t>
            </a:r>
            <a:r>
              <a:rPr lang="en-US" altLang="zh-CN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ECCV 2016</a:t>
            </a:r>
            <a:endParaRPr lang="zh-CN" altLang="en-US" sz="1200" dirty="0"/>
          </a:p>
        </p:txBody>
      </p:sp>
      <p:pic>
        <p:nvPicPr>
          <p:cNvPr id="5122" name="Picture 2" descr="http://andrewowens.com/ambient/clus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687" y="2978612"/>
            <a:ext cx="7183059" cy="319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1433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Cross-Modality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60865"/>
            <a:ext cx="10515600" cy="4351338"/>
          </a:xfrm>
        </p:spPr>
        <p:txBody>
          <a:bodyPr/>
          <a:lstStyle/>
          <a:p>
            <a:r>
              <a:rPr lang="en-US" altLang="zh-CN" dirty="0" smtClean="0"/>
              <a:t>Acoustics -&gt; RGB</a:t>
            </a:r>
          </a:p>
          <a:p>
            <a:pPr lvl="1"/>
            <a:r>
              <a:rPr lang="en-US" altLang="zh-CN" dirty="0" smtClean="0"/>
              <a:t>What does this CNN learn? Separation of baby and person :-D 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766487" y="617696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Owens, A., Wu, J., McDermott, J. H., Freeman, W. T., &amp;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Torralba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A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 Ambient sound provides supervision for visual learning.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In </a:t>
            </a:r>
            <a:r>
              <a:rPr lang="en-US" altLang="zh-CN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ECCV 2016</a:t>
            </a:r>
            <a:endParaRPr lang="zh-CN" altLang="en-US" sz="1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001" y="2701486"/>
            <a:ext cx="7006971" cy="331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715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Cross-Modality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Features for road segmentation (Depth -&gt; RGB)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096000" y="6156924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 err="1"/>
              <a:t>Weiyue</a:t>
            </a:r>
            <a:r>
              <a:rPr lang="en-US" altLang="zh-CN" sz="1200" dirty="0"/>
              <a:t> </a:t>
            </a:r>
            <a:r>
              <a:rPr lang="en-US" altLang="zh-CN" sz="1200" dirty="0" smtClean="0"/>
              <a:t>W. , </a:t>
            </a:r>
            <a:r>
              <a:rPr lang="en-US" altLang="zh-CN" sz="1200" dirty="0" err="1"/>
              <a:t>Naiyan</a:t>
            </a:r>
            <a:r>
              <a:rPr lang="en-US" altLang="zh-CN" sz="1200" dirty="0"/>
              <a:t> </a:t>
            </a:r>
            <a:r>
              <a:rPr lang="en-US" altLang="zh-CN" sz="1200" dirty="0" smtClean="0"/>
              <a:t>W. 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Xiaomin</a:t>
            </a:r>
            <a:r>
              <a:rPr lang="en-US" altLang="zh-CN" sz="1200" dirty="0"/>
              <a:t> </a:t>
            </a:r>
            <a:r>
              <a:rPr lang="en-US" altLang="zh-CN" sz="1200" dirty="0" smtClean="0"/>
              <a:t>W. 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Suya</a:t>
            </a:r>
            <a:r>
              <a:rPr lang="en-US" altLang="zh-CN" sz="1200" dirty="0"/>
              <a:t> </a:t>
            </a:r>
            <a:r>
              <a:rPr lang="en-US" altLang="zh-CN" sz="1200" dirty="0" smtClean="0"/>
              <a:t>Y. </a:t>
            </a:r>
            <a:r>
              <a:rPr lang="en-US" altLang="zh-CN" sz="1200" dirty="0"/>
              <a:t>and Ulrich </a:t>
            </a:r>
            <a:r>
              <a:rPr lang="en-US" altLang="zh-CN" sz="1200" dirty="0" smtClean="0"/>
              <a:t>N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r>
              <a:rPr lang="en-US" altLang="zh-CN" sz="1200" dirty="0" smtClean="0"/>
              <a:t>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Self-Paced Cross-Modality Transfer Learning for Efficient Road 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Segmentation.</a:t>
            </a:r>
            <a:r>
              <a:rPr lang="en-US" altLang="zh-CN" sz="1200" dirty="0" smtClean="0"/>
              <a:t> 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In </a:t>
            </a:r>
            <a:r>
              <a:rPr lang="en-US" altLang="zh-CN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ICRA2017</a:t>
            </a:r>
            <a:endParaRPr lang="zh-CN" altLang="en-US" sz="1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158" y="2575226"/>
            <a:ext cx="8125978" cy="343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804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Cross-Modality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Features for grasping</a:t>
            </a:r>
          </a:p>
          <a:p>
            <a:pPr lvl="1"/>
            <a:r>
              <a:rPr lang="en-US" dirty="0" smtClean="0"/>
              <a:t>Verify whether we could grasp the center of a patch at a given angle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246" y="2961978"/>
            <a:ext cx="7135072" cy="13905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716" y="4540133"/>
            <a:ext cx="3550066" cy="14492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370" y="4540133"/>
            <a:ext cx="3496329" cy="144925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660571" y="617696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Pinto, L., &amp; Gupta, A. 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Supersizing 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self-supervision: Learning to grasp from 50k tries and 700 robot hours. In </a:t>
            </a:r>
            <a:r>
              <a:rPr lang="en-US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ICRA 2016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316969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Exemplar Learning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Learning instance features</a:t>
            </a:r>
          </a:p>
          <a:p>
            <a:pPr lvl="1"/>
            <a:r>
              <a:rPr lang="en-US" altLang="zh-CN" dirty="0" smtClean="0"/>
              <a:t>Each data sample as one class</a:t>
            </a:r>
          </a:p>
          <a:p>
            <a:pPr lvl="1"/>
            <a:r>
              <a:rPr lang="en-US" altLang="zh-CN" dirty="0" smtClean="0"/>
              <a:t>Need strong augmentation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3189331"/>
            <a:ext cx="6400800" cy="25717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096000" y="59887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Dosovitskiy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A., Fischer, P.,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Springenberg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J. T.,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Riedmiller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M., &amp;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Brox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T. 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Discriminative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unsupervised feature learning with exemplar convolutional neural networks,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 preprint. </a:t>
            </a:r>
            <a:r>
              <a:rPr lang="en-US" altLang="zh-CN" sz="1200" i="1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altLang="zh-CN" sz="1200" i="1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arXiv:1506.02753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357471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Exemplar Learning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Learning instance features</a:t>
            </a:r>
          </a:p>
          <a:p>
            <a:pPr lvl="1"/>
            <a:r>
              <a:rPr lang="en-US" altLang="zh-CN" dirty="0" smtClean="0"/>
              <a:t>The key is to avoid trivial solution. (Several tricks in this paper)</a:t>
            </a:r>
          </a:p>
          <a:p>
            <a:pPr lvl="1"/>
            <a:r>
              <a:rPr lang="en-US" altLang="zh-CN" dirty="0" smtClean="0"/>
              <a:t>Project each sample on a random target uniformly samples on a unit ball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3488" y="3136428"/>
            <a:ext cx="3341759" cy="300758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096000" y="6262472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Bojanowski, P., &amp; </a:t>
            </a:r>
            <a:r>
              <a:rPr lang="en-US" altLang="zh-CN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Joulin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altLang="zh-CN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A. 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Unsupervised Learning by Predicting Noise. </a:t>
            </a:r>
            <a:r>
              <a:rPr lang="en-US" altLang="zh-CN" sz="1200" i="1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altLang="zh-CN" sz="1200" i="1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arXiv:1704.05310</a:t>
            </a:r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2361664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Evaluate on general high-level vision tasks (classification, detection)</a:t>
            </a:r>
          </a:p>
          <a:p>
            <a:pPr lvl="1"/>
            <a:r>
              <a:rPr lang="en-US" dirty="0" smtClean="0"/>
              <a:t>Be caution of different settings!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561" y="2843326"/>
            <a:ext cx="7392456" cy="293402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022770" y="617696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Pathak, D., 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Girshick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R., 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Dollár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P., Darrell, T., &amp; 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Hariharan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, B. 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Learning 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Features by Watching Objects Move. </a:t>
            </a:r>
            <a:r>
              <a:rPr lang="en-US" sz="1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In CVPR 2017</a:t>
            </a:r>
            <a:r>
              <a:rPr lang="en-US" sz="1200" dirty="0" smtClean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78506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052" y="3806019"/>
            <a:ext cx="8829675" cy="26193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72178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Paradigm of Learning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31342"/>
            <a:ext cx="10515600" cy="4351338"/>
          </a:xfrm>
        </p:spPr>
        <p:txBody>
          <a:bodyPr/>
          <a:lstStyle/>
          <a:p>
            <a:r>
              <a:rPr lang="en-US" altLang="zh-CN" dirty="0" smtClean="0"/>
              <a:t>In Between…</a:t>
            </a:r>
          </a:p>
          <a:p>
            <a:pPr lvl="1"/>
            <a:r>
              <a:rPr lang="en-US" altLang="zh-CN" dirty="0" smtClean="0"/>
              <a:t>Weakly-Supervised Learning</a:t>
            </a:r>
          </a:p>
          <a:p>
            <a:pPr lvl="2"/>
            <a:r>
              <a:rPr lang="en-US" altLang="zh-CN" dirty="0" smtClean="0"/>
              <a:t>Use somewhat coarse or inaccurate supervision, e.g.</a:t>
            </a:r>
          </a:p>
          <a:p>
            <a:pPr lvl="3"/>
            <a:r>
              <a:rPr lang="en-US" altLang="zh-CN" dirty="0" smtClean="0"/>
              <a:t>Given image level label, infer object level bounding box/ pixel level segmentation</a:t>
            </a:r>
          </a:p>
          <a:p>
            <a:pPr lvl="3"/>
            <a:r>
              <a:rPr lang="en-US" altLang="zh-CN" dirty="0" smtClean="0"/>
              <a:t>Given video level label, infer image level label</a:t>
            </a:r>
          </a:p>
          <a:p>
            <a:pPr lvl="3"/>
            <a:r>
              <a:rPr lang="en-US" altLang="zh-CN" dirty="0" smtClean="0"/>
              <a:t>Given scribble, infer the full pixel level segmentation</a:t>
            </a:r>
          </a:p>
          <a:p>
            <a:pPr lvl="3"/>
            <a:r>
              <a:rPr lang="en-US" altLang="zh-CN" dirty="0" smtClean="0"/>
              <a:t>Given bounding box, infer the boundary of object</a:t>
            </a:r>
          </a:p>
        </p:txBody>
      </p:sp>
      <p:sp>
        <p:nvSpPr>
          <p:cNvPr id="5" name="矩形 4"/>
          <p:cNvSpPr/>
          <p:nvPr/>
        </p:nvSpPr>
        <p:spPr>
          <a:xfrm>
            <a:off x="6020499" y="6408454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/>
              <a:t>Lin, D., Dai, J., </a:t>
            </a:r>
            <a:r>
              <a:rPr lang="en-US" altLang="zh-CN" sz="1200" dirty="0" err="1"/>
              <a:t>Jia</a:t>
            </a:r>
            <a:r>
              <a:rPr lang="en-US" altLang="zh-CN" sz="1200" dirty="0"/>
              <a:t>, J., He, K., &amp; Sun, J. (2016). </a:t>
            </a:r>
            <a:r>
              <a:rPr lang="en-US" altLang="zh-CN" sz="1200" dirty="0" err="1"/>
              <a:t>Scribblesup</a:t>
            </a:r>
            <a:r>
              <a:rPr lang="en-US" altLang="zh-CN" sz="1200" dirty="0"/>
              <a:t>: Scribble-supervised convolutional networks for semantic segmentation. In </a:t>
            </a:r>
            <a:r>
              <a:rPr lang="en-US" altLang="zh-CN" sz="1200" i="1" dirty="0" smtClean="0"/>
              <a:t>CVPR2016</a:t>
            </a:r>
            <a:r>
              <a:rPr lang="en-US" altLang="zh-CN" sz="1200" dirty="0" smtClean="0"/>
              <a:t>.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2183448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Best so far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Action Recognition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398" y="2474737"/>
            <a:ext cx="3319204" cy="35411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196" y="3374146"/>
            <a:ext cx="4468128" cy="161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070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Discussion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How to cross the semantic gap between low-level and high-level?</a:t>
            </a:r>
          </a:p>
          <a:p>
            <a:pPr lvl="1"/>
            <a:r>
              <a:rPr lang="en-US" altLang="zh-CN" dirty="0" smtClean="0"/>
              <a:t>Utilize high-level/global context</a:t>
            </a:r>
          </a:p>
          <a:p>
            <a:pPr lvl="1"/>
            <a:r>
              <a:rPr lang="en-US" altLang="zh-CN" dirty="0" smtClean="0"/>
              <a:t>Explore piece-wise rigidity in real-life</a:t>
            </a:r>
          </a:p>
          <a:p>
            <a:pPr lvl="1"/>
            <a:r>
              <a:rPr lang="en-US" altLang="zh-CN" dirty="0" smtClean="0"/>
              <a:t>More to discover…</a:t>
            </a:r>
          </a:p>
          <a:p>
            <a:r>
              <a:rPr lang="en-US" altLang="zh-CN" dirty="0" smtClean="0"/>
              <a:t>What is a useful self-supervised learning?</a:t>
            </a:r>
          </a:p>
          <a:p>
            <a:pPr lvl="1"/>
            <a:r>
              <a:rPr lang="en-US" altLang="zh-CN" dirty="0" smtClean="0"/>
              <a:t>Improve the performance of subsequent task.</a:t>
            </a:r>
          </a:p>
          <a:p>
            <a:pPr lvl="1"/>
            <a:r>
              <a:rPr lang="en-US" altLang="zh-CN" dirty="0" smtClean="0">
                <a:solidFill>
                  <a:srgbClr val="FF0000"/>
                </a:solidFill>
              </a:rPr>
              <a:t>Task Related Self-Supervised Learning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87913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Active Research Groups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22761" y="2474118"/>
            <a:ext cx="2434109" cy="1628325"/>
          </a:xfrm>
        </p:spPr>
        <p:txBody>
          <a:bodyPr/>
          <a:lstStyle/>
          <a:p>
            <a:r>
              <a:rPr lang="en-US" altLang="zh-CN" dirty="0"/>
              <a:t>Alexei </a:t>
            </a:r>
            <a:r>
              <a:rPr lang="en-US" altLang="zh-CN" dirty="0" err="1" smtClean="0"/>
              <a:t>Efros</a:t>
            </a:r>
            <a:r>
              <a:rPr lang="en-US" altLang="zh-CN" dirty="0" smtClean="0"/>
              <a:t> </a:t>
            </a:r>
          </a:p>
          <a:p>
            <a:pPr marL="0" indent="0">
              <a:buNone/>
            </a:pPr>
            <a:r>
              <a:rPr lang="en-US" altLang="zh-CN" dirty="0" smtClean="0"/>
              <a:t>    (Berkeley)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211992" y="2474118"/>
            <a:ext cx="3299254" cy="1314111"/>
          </a:xfrm>
        </p:spPr>
        <p:txBody>
          <a:bodyPr/>
          <a:lstStyle/>
          <a:p>
            <a:r>
              <a:rPr lang="en-US" altLang="zh-CN" dirty="0" err="1"/>
              <a:t>Abhinav</a:t>
            </a:r>
            <a:r>
              <a:rPr lang="en-US" altLang="zh-CN" dirty="0"/>
              <a:t> </a:t>
            </a:r>
            <a:r>
              <a:rPr lang="en-US" altLang="zh-CN" dirty="0" smtClean="0"/>
              <a:t>Gupta</a:t>
            </a:r>
          </a:p>
          <a:p>
            <a:pPr marL="0" indent="0">
              <a:buNone/>
            </a:pPr>
            <a:r>
              <a:rPr lang="en-US" altLang="zh-CN" dirty="0" smtClean="0"/>
              <a:t>         (CMU)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10" name="Picture 2" descr="https://people.eecs.berkeley.edu/~efros/img/rueKell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204" y="3645369"/>
            <a:ext cx="1594089" cy="1599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960" y="3645368"/>
            <a:ext cx="1599086" cy="159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内容占位符 3"/>
          <p:cNvSpPr txBox="1">
            <a:spLocks/>
          </p:cNvSpPr>
          <p:nvPr/>
        </p:nvSpPr>
        <p:spPr>
          <a:xfrm>
            <a:off x="7701359" y="2474118"/>
            <a:ext cx="3299254" cy="1058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Martial Hebert         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	(CMU)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937" y="3623390"/>
            <a:ext cx="1617952" cy="162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9102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Uncovered Papers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1400" b="1" dirty="0" smtClean="0"/>
              <a:t>Colorization:</a:t>
            </a:r>
          </a:p>
          <a:p>
            <a:r>
              <a:rPr lang="en-US" altLang="zh-CN" sz="1400" dirty="0"/>
              <a:t>Larsson, G., </a:t>
            </a:r>
            <a:r>
              <a:rPr lang="en-US" altLang="zh-CN" sz="1400" dirty="0" err="1"/>
              <a:t>Maire</a:t>
            </a:r>
            <a:r>
              <a:rPr lang="en-US" altLang="zh-CN" sz="1400" dirty="0"/>
              <a:t>, M., &amp; </a:t>
            </a:r>
            <a:r>
              <a:rPr lang="en-US" altLang="zh-CN" sz="1400" dirty="0" err="1"/>
              <a:t>Shakhnarovich</a:t>
            </a:r>
            <a:r>
              <a:rPr lang="en-US" altLang="zh-CN" sz="1400" dirty="0"/>
              <a:t>, </a:t>
            </a:r>
            <a:r>
              <a:rPr lang="en-US" altLang="zh-CN" sz="1400" dirty="0" smtClean="0"/>
              <a:t>G. </a:t>
            </a:r>
            <a:r>
              <a:rPr lang="en-US" altLang="zh-CN" sz="1400" dirty="0"/>
              <a:t>Learning representations for automatic colorization. In </a:t>
            </a:r>
            <a:r>
              <a:rPr lang="en-US" altLang="zh-CN" sz="1400" i="1" dirty="0" smtClean="0"/>
              <a:t>ECCV 2016</a:t>
            </a:r>
            <a:r>
              <a:rPr lang="en-US" altLang="zh-CN" sz="1400" dirty="0" smtClean="0"/>
              <a:t>.</a:t>
            </a:r>
          </a:p>
          <a:p>
            <a:r>
              <a:rPr lang="en-US" altLang="zh-CN" sz="1400" dirty="0"/>
              <a:t>Larsson, G., </a:t>
            </a:r>
            <a:r>
              <a:rPr lang="en-US" altLang="zh-CN" sz="1400" dirty="0" err="1"/>
              <a:t>Maire</a:t>
            </a:r>
            <a:r>
              <a:rPr lang="en-US" altLang="zh-CN" sz="1400" dirty="0"/>
              <a:t>, M., &amp; </a:t>
            </a:r>
            <a:r>
              <a:rPr lang="en-US" altLang="zh-CN" sz="1400" dirty="0" err="1"/>
              <a:t>Shakhnarovich</a:t>
            </a:r>
            <a:r>
              <a:rPr lang="en-US" altLang="zh-CN" sz="1400" dirty="0"/>
              <a:t>, G. </a:t>
            </a:r>
            <a:r>
              <a:rPr lang="en-US" altLang="zh-CN" sz="1400" dirty="0" smtClean="0"/>
              <a:t>Colorization </a:t>
            </a:r>
            <a:r>
              <a:rPr lang="en-US" altLang="zh-CN" sz="1400" dirty="0"/>
              <a:t>as a Proxy Task for Visual Understanding. </a:t>
            </a:r>
            <a:r>
              <a:rPr lang="en-US" altLang="zh-CN" sz="1400" i="1" dirty="0" smtClean="0"/>
              <a:t>In CVPR 2017</a:t>
            </a:r>
            <a:r>
              <a:rPr lang="en-US" altLang="zh-CN" sz="1400" dirty="0" smtClean="0"/>
              <a:t>.</a:t>
            </a:r>
          </a:p>
          <a:p>
            <a:r>
              <a:rPr lang="en-US" sz="1400" b="1" dirty="0" smtClean="0"/>
              <a:t>Optical Flow</a:t>
            </a:r>
          </a:p>
          <a:p>
            <a:r>
              <a:rPr lang="en-US" sz="1400" dirty="0"/>
              <a:t>J. J. Yu, A. W. Harley, and K. G. </a:t>
            </a:r>
            <a:r>
              <a:rPr lang="en-US" sz="1400" dirty="0" err="1"/>
              <a:t>Derpanis</a:t>
            </a:r>
            <a:r>
              <a:rPr lang="en-US" sz="1400" dirty="0"/>
              <a:t>. Back to Basics: Unsupervised Learning of Optical Flow via Brightness Constancy and Motion Smoothness. In ECCVW, 2016</a:t>
            </a:r>
            <a:r>
              <a:rPr lang="en-US" sz="1400" dirty="0" smtClean="0"/>
              <a:t>.</a:t>
            </a:r>
          </a:p>
          <a:p>
            <a:r>
              <a:rPr lang="en-US" sz="1400" dirty="0"/>
              <a:t>Zhu, Y., Lan, Z., </a:t>
            </a:r>
            <a:r>
              <a:rPr lang="en-US" sz="1400" dirty="0" err="1"/>
              <a:t>Newsam</a:t>
            </a:r>
            <a:r>
              <a:rPr lang="en-US" sz="1400" dirty="0"/>
              <a:t>, S., &amp; Hauptmann, A. G. </a:t>
            </a:r>
            <a:r>
              <a:rPr lang="en-US" sz="1400" dirty="0" smtClean="0"/>
              <a:t>Guided </a:t>
            </a:r>
            <a:r>
              <a:rPr lang="en-US" sz="1400" dirty="0"/>
              <a:t>optical flow learning. </a:t>
            </a:r>
            <a:r>
              <a:rPr lang="en-US" sz="1400" i="1" dirty="0" err="1"/>
              <a:t>arXiv</a:t>
            </a:r>
            <a:r>
              <a:rPr lang="en-US" sz="1400" i="1" dirty="0"/>
              <a:t> preprint arXiv:1702.02295</a:t>
            </a:r>
            <a:r>
              <a:rPr lang="en-US" sz="1400" dirty="0" smtClean="0"/>
              <a:t>.</a:t>
            </a:r>
          </a:p>
          <a:p>
            <a:r>
              <a:rPr lang="en-US" sz="1400" dirty="0"/>
              <a:t>Ren, Z., Yan, J., Ni, B., Liu, B., Yang, X., &amp; </a:t>
            </a:r>
            <a:r>
              <a:rPr lang="en-US" sz="1400" dirty="0" err="1"/>
              <a:t>Zha</a:t>
            </a:r>
            <a:r>
              <a:rPr lang="en-US" sz="1400" dirty="0"/>
              <a:t>, H. </a:t>
            </a:r>
            <a:r>
              <a:rPr lang="en-US" sz="1400" dirty="0" smtClean="0"/>
              <a:t>Unsupervised </a:t>
            </a:r>
            <a:r>
              <a:rPr lang="en-US" sz="1400" dirty="0"/>
              <a:t>Deep Learning for Optical Flow Estimation. In </a:t>
            </a:r>
            <a:r>
              <a:rPr lang="en-US" sz="1400" i="1" dirty="0"/>
              <a:t>AAAI</a:t>
            </a:r>
            <a:r>
              <a:rPr lang="en-US" sz="1400" dirty="0"/>
              <a:t> </a:t>
            </a:r>
            <a:r>
              <a:rPr lang="en-US" sz="1400" dirty="0" smtClean="0"/>
              <a:t>2017</a:t>
            </a:r>
          </a:p>
          <a:p>
            <a:r>
              <a:rPr lang="en-US" altLang="zh-CN" sz="1400" b="1" dirty="0" smtClean="0"/>
              <a:t>Others</a:t>
            </a:r>
          </a:p>
          <a:p>
            <a:r>
              <a:rPr lang="en-US" altLang="zh-CN" sz="1400" dirty="0"/>
              <a:t>Cruz, R. S., Fernando, B., Cherian, A., &amp; Gould, S. </a:t>
            </a:r>
            <a:r>
              <a:rPr lang="en-US" altLang="zh-CN" sz="1400" dirty="0" err="1"/>
              <a:t>DeepPermNet</a:t>
            </a:r>
            <a:r>
              <a:rPr lang="en-US" altLang="zh-CN" sz="1400" dirty="0"/>
              <a:t>: Visual Permutation Learning. </a:t>
            </a:r>
            <a:r>
              <a:rPr lang="en-US" altLang="zh-CN" sz="1400" i="1" dirty="0" err="1"/>
              <a:t>arXiv</a:t>
            </a:r>
            <a:r>
              <a:rPr lang="en-US" altLang="zh-CN" sz="1400" i="1" dirty="0"/>
              <a:t> preprint arXiv:1704.02729</a:t>
            </a:r>
            <a:r>
              <a:rPr lang="en-US" altLang="zh-CN" sz="1400" dirty="0"/>
              <a:t>.</a:t>
            </a:r>
          </a:p>
          <a:p>
            <a:r>
              <a:rPr lang="en-US" sz="1400" dirty="0"/>
              <a:t>Nair, A., Chen, D., Agrawal, P., Isola, P., </a:t>
            </a:r>
            <a:r>
              <a:rPr lang="en-US" sz="1400" dirty="0" err="1"/>
              <a:t>Abbeel</a:t>
            </a:r>
            <a:r>
              <a:rPr lang="en-US" sz="1400" dirty="0"/>
              <a:t>, P., Malik, J., &amp; Levine, S. Combining Self-Supervised Learning and Imitation for Vision-Based Rope Manipulation. </a:t>
            </a:r>
            <a:r>
              <a:rPr lang="en-US" sz="1400" i="1" dirty="0" err="1"/>
              <a:t>arXiv</a:t>
            </a:r>
            <a:r>
              <a:rPr lang="en-US" sz="1400" i="1" dirty="0"/>
              <a:t> preprint arXiv:1703.02018</a:t>
            </a:r>
            <a:r>
              <a:rPr lang="en-US" sz="1400" dirty="0" smtClean="0"/>
              <a:t>.</a:t>
            </a:r>
          </a:p>
          <a:p>
            <a:r>
              <a:rPr lang="en-US" sz="1400" dirty="0" smtClean="0"/>
              <a:t>Pinto</a:t>
            </a:r>
            <a:r>
              <a:rPr lang="en-US" sz="1400" dirty="0"/>
              <a:t>, L., Gandhi, D., Han, Y., Park, Y. L., &amp; Gupta, A. The curious robot: Learning visual representations via physical interactions. In </a:t>
            </a:r>
            <a:r>
              <a:rPr lang="en-US" sz="1400" i="1" dirty="0"/>
              <a:t>ECCVW 2016</a:t>
            </a:r>
            <a:r>
              <a:rPr lang="en-US" sz="1400" dirty="0"/>
              <a:t>.</a:t>
            </a:r>
            <a:endParaRPr lang="zh-CN" alt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53521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Paradigm of Learning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In Between…</a:t>
            </a:r>
          </a:p>
          <a:p>
            <a:pPr lvl="1"/>
            <a:r>
              <a:rPr lang="en-US" altLang="zh-CN" dirty="0" smtClean="0"/>
              <a:t>Transfer Learning</a:t>
            </a:r>
          </a:p>
          <a:p>
            <a:pPr lvl="2"/>
            <a:r>
              <a:rPr lang="en-US" altLang="zh-CN" dirty="0" smtClean="0"/>
              <a:t>Train on one problem, but test on a different but related problem, e.g.</a:t>
            </a:r>
          </a:p>
          <a:p>
            <a:pPr lvl="3"/>
            <a:r>
              <a:rPr lang="en-US" altLang="zh-CN" dirty="0" smtClean="0"/>
              <a:t>Multi-Task learning</a:t>
            </a:r>
          </a:p>
          <a:p>
            <a:pPr lvl="3"/>
            <a:r>
              <a:rPr lang="en-US" altLang="zh-CN" dirty="0" smtClean="0"/>
              <a:t>Train on one domain, test on another domain (possibly unlabeled)</a:t>
            </a:r>
          </a:p>
          <a:p>
            <a:pPr lvl="3"/>
            <a:endParaRPr lang="en-US" altLang="zh-CN" dirty="0" smtClean="0"/>
          </a:p>
        </p:txBody>
      </p:sp>
      <p:sp>
        <p:nvSpPr>
          <p:cNvPr id="5" name="矩形 4"/>
          <p:cNvSpPr/>
          <p:nvPr/>
        </p:nvSpPr>
        <p:spPr>
          <a:xfrm>
            <a:off x="6096000" y="6107496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 err="1"/>
              <a:t>Yoo</a:t>
            </a:r>
            <a:r>
              <a:rPr lang="en-US" altLang="zh-CN" sz="1200" dirty="0"/>
              <a:t>, D., Kim, N., Park, S., </a:t>
            </a:r>
            <a:r>
              <a:rPr lang="en-US" altLang="zh-CN" sz="1200" dirty="0" err="1"/>
              <a:t>Paek</a:t>
            </a:r>
            <a:r>
              <a:rPr lang="en-US" altLang="zh-CN" sz="1200" dirty="0"/>
              <a:t>, A. S., &amp; </a:t>
            </a:r>
            <a:r>
              <a:rPr lang="en-US" altLang="zh-CN" sz="1200" dirty="0" err="1"/>
              <a:t>Kweon</a:t>
            </a:r>
            <a:r>
              <a:rPr lang="en-US" altLang="zh-CN" sz="1200" dirty="0"/>
              <a:t>, I. S. (2016, October). Pixel-level domain transfer. In </a:t>
            </a:r>
            <a:r>
              <a:rPr lang="en-US" altLang="zh-CN" sz="1200" i="1" dirty="0" smtClean="0"/>
              <a:t>ECCV2016</a:t>
            </a:r>
            <a:endParaRPr lang="zh-CN" altLang="en-US" sz="1200" dirty="0"/>
          </a:p>
        </p:txBody>
      </p:sp>
      <p:sp>
        <p:nvSpPr>
          <p:cNvPr id="6" name="AutoShape 2" descr="Image result for 买家秀 卖家秀"/>
          <p:cNvSpPr>
            <a:spLocks noChangeAspect="1" noChangeArrowheads="1"/>
          </p:cNvSpPr>
          <p:nvPr/>
        </p:nvSpPr>
        <p:spPr bwMode="auto">
          <a:xfrm>
            <a:off x="2898775" y="5572769"/>
            <a:ext cx="204957" cy="204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119" y="3834094"/>
            <a:ext cx="8031378" cy="183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58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Paradigm of Learning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More to mention…</a:t>
            </a:r>
          </a:p>
          <a:p>
            <a:pPr lvl="1"/>
            <a:r>
              <a:rPr lang="en-US" altLang="zh-CN" dirty="0" smtClean="0"/>
              <a:t>Reinforcement Learning</a:t>
            </a:r>
          </a:p>
          <a:p>
            <a:pPr lvl="1"/>
            <a:r>
              <a:rPr lang="en-US" altLang="zh-CN" dirty="0" smtClean="0"/>
              <a:t>Active Learning</a:t>
            </a:r>
          </a:p>
          <a:p>
            <a:pPr lvl="1"/>
            <a:r>
              <a:rPr lang="en-US" altLang="zh-CN" dirty="0" smtClean="0"/>
              <a:t>Zero/One/Few-Shot Learning</a:t>
            </a:r>
          </a:p>
          <a:p>
            <a:pPr lvl="1"/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3"/>
            <a:endParaRPr lang="en-US" altLang="zh-CN" dirty="0" smtClean="0"/>
          </a:p>
        </p:txBody>
      </p:sp>
      <p:sp>
        <p:nvSpPr>
          <p:cNvPr id="6" name="AutoShape 2" descr="Image result for 买家秀 卖家秀"/>
          <p:cNvSpPr>
            <a:spLocks noChangeAspect="1" noChangeArrowheads="1"/>
          </p:cNvSpPr>
          <p:nvPr/>
        </p:nvSpPr>
        <p:spPr bwMode="auto">
          <a:xfrm>
            <a:off x="2898775" y="5572769"/>
            <a:ext cx="204957" cy="204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7486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Self-Supervised (Feature) Learning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What</a:t>
            </a:r>
            <a:r>
              <a:rPr lang="en-US" altLang="zh-CN" dirty="0" smtClean="0"/>
              <a:t> is it?</a:t>
            </a:r>
          </a:p>
          <a:p>
            <a:pPr lvl="1"/>
            <a:r>
              <a:rPr lang="en-US" altLang="zh-CN" dirty="0" smtClean="0"/>
              <a:t>Use naturally existed supervision signals for training.</a:t>
            </a:r>
          </a:p>
          <a:p>
            <a:pPr lvl="1"/>
            <a:r>
              <a:rPr lang="en-US" altLang="zh-CN" dirty="0" smtClean="0"/>
              <a:t>(Almost) no human intervention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Why</a:t>
            </a:r>
            <a:r>
              <a:rPr lang="en-US" altLang="zh-CN" dirty="0" smtClean="0"/>
              <a:t> do we need it?</a:t>
            </a:r>
          </a:p>
          <a:p>
            <a:pPr lvl="1"/>
            <a:r>
              <a:rPr lang="en-US" altLang="zh-CN" dirty="0" smtClean="0"/>
              <a:t>The age of “representation learning”! (Pre-training – Fine-tune pipeline)</a:t>
            </a:r>
          </a:p>
          <a:p>
            <a:pPr lvl="1"/>
            <a:r>
              <a:rPr lang="en-US" altLang="zh-CN" dirty="0" smtClean="0"/>
              <a:t>Self-Supervised learning can leverage self-labels for representation learning.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How</a:t>
            </a:r>
            <a:r>
              <a:rPr lang="en-US" altLang="zh-CN" dirty="0" smtClean="0"/>
              <a:t> can we realize it?</a:t>
            </a:r>
          </a:p>
          <a:p>
            <a:pPr lvl="1"/>
            <a:r>
              <a:rPr lang="en-US" altLang="zh-CN" dirty="0" smtClean="0"/>
              <a:t>That is in this talk!</a:t>
            </a:r>
          </a:p>
        </p:txBody>
      </p:sp>
    </p:spTree>
    <p:extLst>
      <p:ext uri="{BB962C8B-B14F-4D97-AF65-F5344CB8AC3E}">
        <p14:creationId xmlns:p14="http://schemas.microsoft.com/office/powerpoint/2010/main" val="3697581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Why not use construction?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What is wrong with </a:t>
            </a:r>
            <a:r>
              <a:rPr lang="en-US" altLang="zh-CN" dirty="0" err="1" smtClean="0"/>
              <a:t>autoencoder</a:t>
            </a:r>
            <a:r>
              <a:rPr lang="en-US" altLang="zh-CN" dirty="0" smtClean="0"/>
              <a:t>?</a:t>
            </a:r>
          </a:p>
          <a:p>
            <a:pPr lvl="1"/>
            <a:r>
              <a:rPr lang="en-US" altLang="zh-CN" dirty="0" smtClean="0"/>
              <a:t>Use pixel-wise loss, no structural loss incorporated</a:t>
            </a:r>
          </a:p>
          <a:p>
            <a:pPr lvl="1"/>
            <a:r>
              <a:rPr lang="en-US" altLang="zh-CN" dirty="0" smtClean="0"/>
              <a:t>Reconstruction can hardly represent semantic information</a:t>
            </a:r>
            <a:endParaRPr lang="en-US" altLang="zh-CN" dirty="0"/>
          </a:p>
          <a:p>
            <a:r>
              <a:rPr lang="en-US" altLang="zh-CN" dirty="0" smtClean="0"/>
              <a:t>GAN may alleviate the first issue (e.g. </a:t>
            </a:r>
            <a:r>
              <a:rPr lang="en-US" altLang="zh-CN" dirty="0" err="1" smtClean="0"/>
              <a:t>BiGAN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339" y="3901646"/>
            <a:ext cx="61055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555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Context</a:t>
            </a:r>
          </a:p>
          <a:p>
            <a:r>
              <a:rPr lang="en-US" altLang="zh-CN" dirty="0" smtClean="0"/>
              <a:t>Video</a:t>
            </a:r>
          </a:p>
          <a:p>
            <a:r>
              <a:rPr lang="en-US" altLang="zh-CN" dirty="0" smtClean="0"/>
              <a:t>Cross-Modality</a:t>
            </a:r>
          </a:p>
          <a:p>
            <a:r>
              <a:rPr lang="en-US" altLang="zh-CN" dirty="0" smtClean="0"/>
              <a:t>Exemplar Learning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3860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818</TotalTime>
  <Words>1638</Words>
  <Application>Microsoft Office PowerPoint</Application>
  <PresentationFormat>宽屏</PresentationFormat>
  <Paragraphs>219</Paragraphs>
  <Slides>43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48" baseType="lpstr">
      <vt:lpstr>宋体</vt:lpstr>
      <vt:lpstr>Arial</vt:lpstr>
      <vt:lpstr>Calibri</vt:lpstr>
      <vt:lpstr>Calibri Light</vt:lpstr>
      <vt:lpstr>Office 主题</vt:lpstr>
      <vt:lpstr>A Survey to Self-Supervised Learning</vt:lpstr>
      <vt:lpstr>Paradigm of Learning</vt:lpstr>
      <vt:lpstr>Paradigm of Learning</vt:lpstr>
      <vt:lpstr>Paradigm of Learning</vt:lpstr>
      <vt:lpstr>Paradigm of Learning</vt:lpstr>
      <vt:lpstr>Paradigm of Learning</vt:lpstr>
      <vt:lpstr>Self-Supervised (Feature) Learning</vt:lpstr>
      <vt:lpstr>Why not use construction?</vt:lpstr>
      <vt:lpstr>Outline</vt:lpstr>
      <vt:lpstr>Context</vt:lpstr>
      <vt:lpstr>Context</vt:lpstr>
      <vt:lpstr>Context</vt:lpstr>
      <vt:lpstr>Context</vt:lpstr>
      <vt:lpstr>Context</vt:lpstr>
      <vt:lpstr>Context</vt:lpstr>
      <vt:lpstr>Context</vt:lpstr>
      <vt:lpstr>Context</vt:lpstr>
      <vt:lpstr>Context</vt:lpstr>
      <vt:lpstr>Video</vt:lpstr>
      <vt:lpstr>Video</vt:lpstr>
      <vt:lpstr>Video</vt:lpstr>
      <vt:lpstr>Video</vt:lpstr>
      <vt:lpstr>Video</vt:lpstr>
      <vt:lpstr>Video</vt:lpstr>
      <vt:lpstr>Video</vt:lpstr>
      <vt:lpstr>Video</vt:lpstr>
      <vt:lpstr>Video</vt:lpstr>
      <vt:lpstr>Video</vt:lpstr>
      <vt:lpstr>Cross-Modality</vt:lpstr>
      <vt:lpstr>Cross-Modality</vt:lpstr>
      <vt:lpstr>Cross-Modality</vt:lpstr>
      <vt:lpstr>Cross-Modality</vt:lpstr>
      <vt:lpstr>Cross-Modality</vt:lpstr>
      <vt:lpstr>Cross-Modality</vt:lpstr>
      <vt:lpstr>Cross-Modality</vt:lpstr>
      <vt:lpstr>Cross-Modality</vt:lpstr>
      <vt:lpstr>Exemplar Learning</vt:lpstr>
      <vt:lpstr>Exemplar Learning</vt:lpstr>
      <vt:lpstr>Evaluation</vt:lpstr>
      <vt:lpstr>Evaluation</vt:lpstr>
      <vt:lpstr>Discussion</vt:lpstr>
      <vt:lpstr>Active Research Groups</vt:lpstr>
      <vt:lpstr>Uncovered Papers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Survey to Self-Supervised Learning</dc:title>
  <dc:creator>user</dc:creator>
  <cp:lastModifiedBy>user</cp:lastModifiedBy>
  <cp:revision>329</cp:revision>
  <dcterms:created xsi:type="dcterms:W3CDTF">2017-06-16T03:26:40Z</dcterms:created>
  <dcterms:modified xsi:type="dcterms:W3CDTF">2017-06-19T05:29:47Z</dcterms:modified>
</cp:coreProperties>
</file>

<file path=docProps/thumbnail.jpeg>
</file>